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  <p:sldId id="263" r:id="rId10"/>
  </p:sldIdLst>
  <p:sldSz cx="15240000" cy="8572500"/>
  <p:notesSz cx="8572500" cy="15240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25" d="100"/>
          <a:sy n="125" d="100"/>
        </p:scale>
        <p:origin x="3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0564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068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688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1201" y="0"/>
            <a:ext cx="8648799" cy="858523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7020" y="0"/>
            <a:ext cx="7492980" cy="8572500"/>
          </a:xfrm>
          <a:prstGeom prst="rect">
            <a:avLst/>
          </a:prstGeom>
        </p:spPr>
      </p:pic>
      <p:sp>
        <p:nvSpPr>
          <p:cNvPr id="4" name="Text 0"/>
          <p:cNvSpPr txBox="1"/>
          <p:nvPr/>
        </p:nvSpPr>
        <p:spPr>
          <a:xfrm>
            <a:off x="634820" y="1544477"/>
            <a:ext cx="5651419" cy="2011376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3960"/>
              </a:lnSpc>
              <a:buNone/>
            </a:pPr>
            <a:r>
              <a:rPr lang="en-US" sz="36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"</a:t>
            </a:r>
            <a:r>
              <a:rPr lang="en-US" sz="3600" dirty="0" err="1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Суммаризация</a:t>
            </a:r>
            <a:r>
              <a:rPr lang="en-US" sz="36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 </a:t>
            </a:r>
            <a:r>
              <a:rPr lang="en-US" sz="3600" dirty="0" err="1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текста</a:t>
            </a:r>
            <a:r>
              <a:rPr lang="en-US" sz="36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 с применением нейросетевых методов"</a:t>
            </a:r>
            <a:endParaRPr lang="en-US" sz="3600" dirty="0"/>
          </a:p>
        </p:txBody>
      </p:sp>
      <p:sp>
        <p:nvSpPr>
          <p:cNvPr id="5" name="Text 1"/>
          <p:cNvSpPr txBox="1"/>
          <p:nvPr/>
        </p:nvSpPr>
        <p:spPr>
          <a:xfrm>
            <a:off x="634820" y="3809896"/>
            <a:ext cx="5651419" cy="1675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40"/>
              </a:lnSpc>
              <a:buNone/>
            </a:pPr>
            <a:r>
              <a:rPr lang="en-US" sz="22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Суммаризация текста с применением нейросетевых методов — это процесс краткого изложения основного содержания текста с использованием алгоритмов </a:t>
            </a:r>
            <a:r>
              <a:rPr lang="ru-RU" sz="22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обработки естественного языка</a:t>
            </a:r>
            <a:r>
              <a:rPr lang="en-US" sz="22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.</a:t>
            </a:r>
            <a:endParaRPr lang="en-US" sz="2200" dirty="0"/>
          </a:p>
        </p:txBody>
      </p:sp>
      <p:sp>
        <p:nvSpPr>
          <p:cNvPr id="7" name="Text 3"/>
          <p:cNvSpPr txBox="1"/>
          <p:nvPr/>
        </p:nvSpPr>
        <p:spPr>
          <a:xfrm>
            <a:off x="5645148" y="7519379"/>
            <a:ext cx="3047925" cy="2742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160"/>
              </a:lnSpc>
              <a:buNone/>
            </a:pPr>
            <a:r>
              <a:rPr lang="en-US" sz="18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September 2024</a:t>
            </a:r>
            <a:endParaRPr lang="en-US" sz="180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C484BCA4-B4ED-0CD9-7AFA-6DBC788C0962}"/>
              </a:ext>
            </a:extLst>
          </p:cNvPr>
          <p:cNvSpPr txBox="1"/>
          <p:nvPr/>
        </p:nvSpPr>
        <p:spPr>
          <a:xfrm>
            <a:off x="1684270" y="7125397"/>
            <a:ext cx="4335530" cy="9893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40"/>
              </a:lnSpc>
              <a:buNone/>
            </a:pPr>
            <a:r>
              <a:rPr lang="ru-RU" sz="22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Абрамычев Илья - </a:t>
            </a:r>
            <a:r>
              <a:rPr lang="en-US" sz="22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NLP Engineer</a:t>
            </a:r>
            <a:endParaRPr lang="ru-RU" sz="2200" dirty="0">
              <a:solidFill>
                <a:srgbClr val="3E2723"/>
              </a:solidFill>
              <a:latin typeface="Inter-Regular" pitchFamily="34" charset="0"/>
              <a:ea typeface="Inter-Regular" pitchFamily="34" charset="-122"/>
              <a:cs typeface="Inter-Regular" pitchFamily="34" charset="-120"/>
            </a:endParaRPr>
          </a:p>
          <a:p>
            <a:pPr marL="0" indent="0" algn="l">
              <a:lnSpc>
                <a:spcPts val="2640"/>
              </a:lnSpc>
              <a:buNone/>
            </a:pPr>
            <a:r>
              <a:rPr lang="ru-RU" sz="22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Маркосян Айк      - </a:t>
            </a:r>
            <a:r>
              <a:rPr lang="en-US" sz="22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NLP Specialist</a:t>
            </a:r>
            <a:endParaRPr lang="ru-RU" sz="2200" dirty="0">
              <a:solidFill>
                <a:srgbClr val="3E2723"/>
              </a:solidFill>
              <a:latin typeface="Inter-Regular" pitchFamily="34" charset="0"/>
              <a:ea typeface="Inter-Regular" pitchFamily="34" charset="-122"/>
              <a:cs typeface="Inter-Regular" pitchFamily="34" charset="-120"/>
            </a:endParaRPr>
          </a:p>
          <a:p>
            <a:pPr marL="0" indent="0" algn="l">
              <a:lnSpc>
                <a:spcPts val="2640"/>
              </a:lnSpc>
              <a:buNone/>
            </a:pPr>
            <a:r>
              <a:rPr lang="ru-RU" sz="22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Дмитрий Керов   - </a:t>
            </a:r>
            <a:r>
              <a:rPr lang="en-US" sz="22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NLP Specialist</a:t>
            </a:r>
            <a:endParaRPr lang="ru-RU" sz="2200" dirty="0">
              <a:solidFill>
                <a:srgbClr val="3E2723"/>
              </a:solidFill>
              <a:latin typeface="Inter-Regular" pitchFamily="34" charset="0"/>
              <a:ea typeface="Inter-Regular" pitchFamily="34" charset="-122"/>
              <a:cs typeface="Inter-Regular" pitchFamily="34" charset="-120"/>
            </a:endParaRPr>
          </a:p>
          <a:p>
            <a:pPr marL="0" indent="0" algn="l">
              <a:lnSpc>
                <a:spcPts val="2640"/>
              </a:lnSpc>
              <a:buNone/>
            </a:pPr>
            <a:endParaRPr lang="ru-RU" sz="2200" dirty="0">
              <a:solidFill>
                <a:srgbClr val="3E2723"/>
              </a:solidFill>
              <a:latin typeface="Inter-Regular" pitchFamily="34" charset="0"/>
              <a:ea typeface="Inter-Regular" pitchFamily="34" charset="-122"/>
              <a:cs typeface="Inter-Regular" pitchFamily="34" charset="-120"/>
            </a:endParaRPr>
          </a:p>
          <a:p>
            <a:pPr marL="0" indent="0" algn="l">
              <a:lnSpc>
                <a:spcPts val="2640"/>
              </a:lnSpc>
              <a:buNone/>
            </a:pPr>
            <a:endParaRPr lang="en-US" sz="2200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B4E042B7-32BF-9C48-30F7-6B9D7C35A3BA}"/>
              </a:ext>
            </a:extLst>
          </p:cNvPr>
          <p:cNvSpPr txBox="1"/>
          <p:nvPr/>
        </p:nvSpPr>
        <p:spPr>
          <a:xfrm>
            <a:off x="306098" y="7446502"/>
            <a:ext cx="1378173" cy="347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40"/>
              </a:lnSpc>
              <a:buNone/>
            </a:pPr>
            <a:r>
              <a:rPr lang="ru-RU" sz="2400" dirty="0">
                <a:solidFill>
                  <a:srgbClr val="3E2723"/>
                </a:solidFill>
                <a:ea typeface="Inter-Bold" pitchFamily="34" charset="-122"/>
              </a:rPr>
              <a:t>Команда:</a:t>
            </a:r>
            <a:r>
              <a:rPr lang="en-US" sz="24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</a:rPr>
              <a:t> 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4952948" cy="85725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2948" y="0"/>
            <a:ext cx="2920998" cy="8572500"/>
          </a:xfrm>
          <a:prstGeom prst="rect">
            <a:avLst/>
          </a:prstGeom>
        </p:spPr>
      </p:pic>
      <p:sp>
        <p:nvSpPr>
          <p:cNvPr id="4" name="Text 0"/>
          <p:cNvSpPr txBox="1"/>
          <p:nvPr/>
        </p:nvSpPr>
        <p:spPr>
          <a:xfrm>
            <a:off x="571357" y="2626920"/>
            <a:ext cx="3809859" cy="33180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3733"/>
              </a:lnSpc>
              <a:buNone/>
            </a:pPr>
            <a:r>
              <a:rPr lang="en-US" sz="3555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Основные подходы и методы, используемые нейросетевыми моделями для анализа текста</a:t>
            </a:r>
            <a:endParaRPr lang="en-US" sz="3555" dirty="0"/>
          </a:p>
        </p:txBody>
      </p:sp>
      <p:sp>
        <p:nvSpPr>
          <p:cNvPr id="5" name="Text 1"/>
          <p:cNvSpPr txBox="1"/>
          <p:nvPr/>
        </p:nvSpPr>
        <p:spPr>
          <a:xfrm>
            <a:off x="8572417" y="1238577"/>
            <a:ext cx="6032387" cy="285307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2246"/>
              </a:lnSpc>
              <a:buNone/>
            </a:pPr>
            <a:r>
              <a:rPr lang="en-US" sz="1872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Подходы к анализу текста</a:t>
            </a:r>
            <a:endParaRPr lang="en-US" sz="1872" dirty="0"/>
          </a:p>
        </p:txBody>
      </p:sp>
      <p:sp>
        <p:nvSpPr>
          <p:cNvPr id="6" name="Text 2"/>
          <p:cNvSpPr txBox="1"/>
          <p:nvPr/>
        </p:nvSpPr>
        <p:spPr>
          <a:xfrm>
            <a:off x="8572417" y="1650999"/>
            <a:ext cx="6032387" cy="263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80"/>
              </a:lnSpc>
              <a:buNone/>
            </a:pPr>
            <a:r>
              <a:rPr lang="en-US" sz="16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Статистический, лингвистический, когнитивный.</a:t>
            </a:r>
            <a:endParaRPr lang="en-US" sz="1600" dirty="0"/>
          </a:p>
        </p:txBody>
      </p:sp>
      <p:sp>
        <p:nvSpPr>
          <p:cNvPr id="7" name="Text 3"/>
          <p:cNvSpPr txBox="1"/>
          <p:nvPr/>
        </p:nvSpPr>
        <p:spPr>
          <a:xfrm>
            <a:off x="8572417" y="3524589"/>
            <a:ext cx="6032387" cy="285307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2246"/>
              </a:lnSpc>
              <a:buNone/>
            </a:pPr>
            <a:r>
              <a:rPr lang="en-US" sz="1872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Методы анализа текста</a:t>
            </a:r>
            <a:endParaRPr lang="en-US" sz="1872" dirty="0"/>
          </a:p>
        </p:txBody>
      </p:sp>
      <p:sp>
        <p:nvSpPr>
          <p:cNvPr id="8" name="Text 4"/>
          <p:cNvSpPr txBox="1"/>
          <p:nvPr/>
        </p:nvSpPr>
        <p:spPr>
          <a:xfrm>
            <a:off x="8572417" y="3937011"/>
            <a:ext cx="6032387" cy="791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80"/>
              </a:lnSpc>
              <a:buNone/>
            </a:pPr>
            <a:r>
              <a:rPr lang="en-US" sz="16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Лексический, синтаксический, семантический. Также используются методы анализа на уровне морфологии и фонетики.</a:t>
            </a:r>
            <a:endParaRPr lang="en-US" sz="1600" dirty="0"/>
          </a:p>
        </p:txBody>
      </p:sp>
      <p:sp>
        <p:nvSpPr>
          <p:cNvPr id="9" name="Text 5"/>
          <p:cNvSpPr txBox="1"/>
          <p:nvPr/>
        </p:nvSpPr>
        <p:spPr>
          <a:xfrm>
            <a:off x="8572417" y="5810601"/>
            <a:ext cx="6032387" cy="285307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2246"/>
              </a:lnSpc>
              <a:buNone/>
            </a:pPr>
            <a:r>
              <a:rPr lang="en-US" sz="1872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Токенизация, векторизация и контекстуализация</a:t>
            </a:r>
            <a:endParaRPr lang="en-US" sz="1872" dirty="0"/>
          </a:p>
        </p:txBody>
      </p:sp>
      <p:sp>
        <p:nvSpPr>
          <p:cNvPr id="10" name="Text 6"/>
          <p:cNvSpPr txBox="1"/>
          <p:nvPr/>
        </p:nvSpPr>
        <p:spPr>
          <a:xfrm>
            <a:off x="8572417" y="6223024"/>
            <a:ext cx="6032387" cy="527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80"/>
              </a:lnSpc>
              <a:buNone/>
            </a:pPr>
            <a:r>
              <a:rPr lang="en-US" sz="16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Токенизация текста, преобразование текста в вектор, контекстуализация текста.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20" y="634826"/>
            <a:ext cx="4444867" cy="7302472"/>
          </a:xfrm>
          <a:prstGeom prst="rect">
            <a:avLst/>
          </a:prstGeom>
        </p:spPr>
      </p:pic>
      <p:sp>
        <p:nvSpPr>
          <p:cNvPr id="3" name="Text 0"/>
          <p:cNvSpPr txBox="1"/>
          <p:nvPr/>
        </p:nvSpPr>
        <p:spPr>
          <a:xfrm>
            <a:off x="6603930" y="655419"/>
            <a:ext cx="6857972" cy="3471796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5468"/>
              </a:lnSpc>
              <a:buNone/>
            </a:pPr>
            <a:r>
              <a:rPr lang="en-US" sz="5208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Оптимизация токенизации и обработки естественного языка</a:t>
            </a:r>
            <a:endParaRPr lang="en-US" sz="5208" dirty="0"/>
          </a:p>
        </p:txBody>
      </p:sp>
      <p:sp>
        <p:nvSpPr>
          <p:cNvPr id="4" name="Text 1"/>
          <p:cNvSpPr txBox="1"/>
          <p:nvPr/>
        </p:nvSpPr>
        <p:spPr>
          <a:xfrm>
            <a:off x="6603930" y="4460261"/>
            <a:ext cx="6857972" cy="36562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24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Оптимизация NLP-обработки</a:t>
            </a:r>
            <a:endParaRPr lang="en-US" sz="2400" dirty="0"/>
          </a:p>
        </p:txBody>
      </p:sp>
      <p:sp>
        <p:nvSpPr>
          <p:cNvPr id="5" name="Text 2"/>
          <p:cNvSpPr txBox="1"/>
          <p:nvPr/>
        </p:nvSpPr>
        <p:spPr>
          <a:xfrm>
            <a:off x="6603930" y="4952996"/>
            <a:ext cx="6857972" cy="2111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80"/>
              </a:lnSpc>
              <a:buNone/>
            </a:pPr>
            <a:r>
              <a:rPr lang="en-US" sz="16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Улучшение токенизации и обработки естественного языка для суммаризации текста на русском и английском языках с использованием нейросетевых методов. Это позволяет создавать более качественные резюме текстовых материалов, которые точнее отражают их содержание и передают ключевые идеи без потери информации. Нейросетевая обработка данных также способствует улучшению понимания контекста и семантики текста, что помогает улучшить качество суммаризаций.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4820" y="2349477"/>
            <a:ext cx="4317941" cy="584205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61029" y="2349477"/>
            <a:ext cx="4317941" cy="5842053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87051" y="2349477"/>
            <a:ext cx="4317941" cy="5842053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0982" y="2857376"/>
            <a:ext cx="2285991" cy="2286012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7005" y="2857376"/>
            <a:ext cx="2285991" cy="2286012"/>
          </a:xfrm>
          <a:prstGeom prst="rect">
            <a:avLst/>
          </a:prstGeom>
        </p:spPr>
      </p:pic>
      <p:sp>
        <p:nvSpPr>
          <p:cNvPr id="7" name="Text 0"/>
          <p:cNvSpPr txBox="1"/>
          <p:nvPr/>
        </p:nvSpPr>
        <p:spPr>
          <a:xfrm>
            <a:off x="634820" y="640629"/>
            <a:ext cx="13969984" cy="106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4205"/>
              </a:lnSpc>
              <a:buNone/>
            </a:pPr>
            <a:r>
              <a:rPr lang="en-US" sz="4005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Использование алгоритмов машинного обучения для выявления ключевых понятий и тем</a:t>
            </a:r>
            <a:endParaRPr lang="en-US" sz="4005" dirty="0"/>
          </a:p>
        </p:txBody>
      </p:sp>
      <p:sp>
        <p:nvSpPr>
          <p:cNvPr id="8" name="Text 1"/>
          <p:cNvSpPr txBox="1"/>
          <p:nvPr/>
        </p:nvSpPr>
        <p:spPr>
          <a:xfrm>
            <a:off x="888860" y="5655592"/>
            <a:ext cx="3809859" cy="1864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ctr">
              <a:lnSpc>
                <a:spcPts val="1469"/>
              </a:lnSpc>
              <a:buNone/>
            </a:pPr>
            <a:r>
              <a:rPr lang="en-US" sz="1224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Алгоритмы машинного обучения</a:t>
            </a:r>
            <a:endParaRPr lang="en-US" sz="1224" dirty="0"/>
          </a:p>
        </p:txBody>
      </p:sp>
      <p:sp>
        <p:nvSpPr>
          <p:cNvPr id="9" name="Text 2"/>
          <p:cNvSpPr txBox="1"/>
          <p:nvPr/>
        </p:nvSpPr>
        <p:spPr>
          <a:xfrm>
            <a:off x="888860" y="5968981"/>
            <a:ext cx="3809859" cy="527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80"/>
              </a:lnSpc>
              <a:buNone/>
            </a:pPr>
            <a:r>
              <a:rPr lang="en-US" sz="16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Используются для выявления ключевых понятий и тем в текстах.</a:t>
            </a:r>
            <a:endParaRPr lang="en-US" sz="1600" dirty="0"/>
          </a:p>
        </p:txBody>
      </p:sp>
      <p:sp>
        <p:nvSpPr>
          <p:cNvPr id="10" name="Text 3"/>
          <p:cNvSpPr txBox="1"/>
          <p:nvPr/>
        </p:nvSpPr>
        <p:spPr>
          <a:xfrm>
            <a:off x="5714882" y="5655592"/>
            <a:ext cx="3809859" cy="1864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ctr">
              <a:lnSpc>
                <a:spcPts val="1469"/>
              </a:lnSpc>
              <a:buNone/>
            </a:pPr>
            <a:r>
              <a:rPr lang="en-US" sz="1224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Распределение Дирихле</a:t>
            </a:r>
            <a:endParaRPr lang="en-US" sz="1224" dirty="0"/>
          </a:p>
        </p:txBody>
      </p:sp>
      <p:sp>
        <p:nvSpPr>
          <p:cNvPr id="11" name="Text 4"/>
          <p:cNvSpPr txBox="1"/>
          <p:nvPr/>
        </p:nvSpPr>
        <p:spPr>
          <a:xfrm>
            <a:off x="5714882" y="5968981"/>
            <a:ext cx="3809859" cy="791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80"/>
              </a:lnSpc>
              <a:buNone/>
            </a:pPr>
            <a:r>
              <a:rPr lang="en-US" sz="16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Это метод кластеризации, который позволяет группировать тексты на основе их сходства.</a:t>
            </a:r>
            <a:endParaRPr lang="en-US" sz="1600" dirty="0"/>
          </a:p>
        </p:txBody>
      </p:sp>
      <p:sp>
        <p:nvSpPr>
          <p:cNvPr id="12" name="Text 5"/>
          <p:cNvSpPr txBox="1"/>
          <p:nvPr/>
        </p:nvSpPr>
        <p:spPr>
          <a:xfrm>
            <a:off x="10541091" y="5655592"/>
            <a:ext cx="3809859" cy="18646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ctr">
              <a:lnSpc>
                <a:spcPts val="1469"/>
              </a:lnSpc>
              <a:buNone/>
            </a:pPr>
            <a:r>
              <a:rPr lang="en-US" sz="1224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Кластеризация и тематическое моделирование</a:t>
            </a:r>
            <a:endParaRPr lang="en-US" sz="1224" dirty="0"/>
          </a:p>
        </p:txBody>
      </p:sp>
      <p:sp>
        <p:nvSpPr>
          <p:cNvPr id="13" name="Text 6"/>
          <p:cNvSpPr txBox="1"/>
          <p:nvPr/>
        </p:nvSpPr>
        <p:spPr>
          <a:xfrm>
            <a:off x="10541091" y="5968981"/>
            <a:ext cx="3809859" cy="791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80"/>
              </a:lnSpc>
              <a:buNone/>
            </a:pPr>
            <a:r>
              <a:rPr lang="en-US" sz="1600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Это два основных подхода к анализу текстов, которые помогают выявить ключевые понятия и темы.</a:t>
            </a:r>
            <a:endParaRPr lang="en-US" sz="1600" dirty="0"/>
          </a:p>
        </p:txBody>
      </p:sp>
      <p:pic>
        <p:nvPicPr>
          <p:cNvPr id="14" name="Image 4" descr="Изображение выглядит как электроника, клавиатура, Электронное устройство, Устройство ввода&#10;&#10;Автоматически созданное описание">
            <a:extLst>
              <a:ext uri="{FF2B5EF4-FFF2-40B4-BE49-F238E27FC236}">
                <a16:creationId xmlns:a16="http://schemas.microsoft.com/office/drawing/2014/main" id="{ECDB21C5-B76E-7CA6-33BB-CD61DB9FF1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03024" y="2807846"/>
            <a:ext cx="2285991" cy="2286012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4A46DAF0-C9A6-2E26-B252-BDA1492521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03024" y="2757208"/>
            <a:ext cx="2285991" cy="238728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946" y="-317321"/>
            <a:ext cx="3111388" cy="539743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3603" y="-1777927"/>
            <a:ext cx="3111388" cy="5397431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3946" y="5397428"/>
            <a:ext cx="3111388" cy="5397431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93603" y="3937011"/>
            <a:ext cx="3111388" cy="5397431"/>
          </a:xfrm>
          <a:prstGeom prst="rect">
            <a:avLst/>
          </a:prstGeom>
        </p:spPr>
      </p:pic>
      <p:sp>
        <p:nvSpPr>
          <p:cNvPr id="6" name="Text 0"/>
          <p:cNvSpPr txBox="1"/>
          <p:nvPr/>
        </p:nvSpPr>
        <p:spPr>
          <a:xfrm>
            <a:off x="634820" y="634825"/>
            <a:ext cx="6731045" cy="17601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20"/>
              </a:lnSpc>
              <a:buNone/>
            </a:pPr>
            <a:r>
              <a:rPr lang="en-US" sz="44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Оценка качества суммаризации и метрики успеха</a:t>
            </a:r>
            <a:endParaRPr lang="en-US" sz="4400" dirty="0"/>
          </a:p>
        </p:txBody>
      </p:sp>
      <p:sp>
        <p:nvSpPr>
          <p:cNvPr id="7" name="Text 1"/>
          <p:cNvSpPr txBox="1"/>
          <p:nvPr/>
        </p:nvSpPr>
        <p:spPr>
          <a:xfrm>
            <a:off x="634820" y="3952363"/>
            <a:ext cx="6731045" cy="36562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24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Критерии оценки суммаризации</a:t>
            </a:r>
            <a:endParaRPr lang="en-US" sz="2400" dirty="0"/>
          </a:p>
        </p:txBody>
      </p:sp>
      <p:sp>
        <p:nvSpPr>
          <p:cNvPr id="8" name="Text 2"/>
          <p:cNvSpPr txBox="1"/>
          <p:nvPr/>
        </p:nvSpPr>
        <p:spPr>
          <a:xfrm>
            <a:off x="634820" y="6301840"/>
            <a:ext cx="6731045" cy="36562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24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Метрики успеха в суммаризации</a:t>
            </a:r>
            <a:endParaRPr lang="en-US" sz="2400" dirty="0"/>
          </a:p>
        </p:txBody>
      </p:sp>
      <p:sp>
        <p:nvSpPr>
          <p:cNvPr id="9" name="Text 3"/>
          <p:cNvSpPr txBox="1"/>
          <p:nvPr/>
        </p:nvSpPr>
        <p:spPr>
          <a:xfrm>
            <a:off x="634820" y="4444908"/>
            <a:ext cx="6731045" cy="641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5"/>
              </a:lnSpc>
              <a:buNone/>
            </a:pPr>
            <a:r>
              <a:rPr lang="en-US" sz="1296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Включают точность, полноту, понятность и краткость. При этом важно учитывать не только соответствие критериям, но и возможность использования суммыризованного материала для принятия решений или обучения.</a:t>
            </a:r>
            <a:endParaRPr lang="en-US" sz="1296" dirty="0"/>
          </a:p>
        </p:txBody>
      </p:sp>
      <p:sp>
        <p:nvSpPr>
          <p:cNvPr id="10" name="Text 4"/>
          <p:cNvSpPr txBox="1"/>
          <p:nvPr/>
        </p:nvSpPr>
        <p:spPr>
          <a:xfrm>
            <a:off x="634820" y="6794574"/>
            <a:ext cx="6731045" cy="1068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5"/>
              </a:lnSpc>
              <a:buNone/>
            </a:pPr>
            <a:r>
              <a:rPr lang="en-US" sz="1296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В суммаризации важны показатели успеха, такие как количество правильно распознанных ключевых слов, фактов, идей, а также связей между фактами и идеями. Кроме того, следует учитывать метрики, которые могут помочь оценить качество суммаризации, такие как коэффициент информативности (KI) и коэффициент точности (KT).</a:t>
            </a:r>
            <a:endParaRPr lang="en-US" sz="129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946" y="-317321"/>
            <a:ext cx="3111388" cy="539743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3603" y="-1777927"/>
            <a:ext cx="3111388" cy="5397431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3946" y="5397432"/>
            <a:ext cx="3111388" cy="5397431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93603" y="3937011"/>
            <a:ext cx="3111388" cy="5397431"/>
          </a:xfrm>
          <a:prstGeom prst="rect">
            <a:avLst/>
          </a:prstGeom>
        </p:spPr>
      </p:pic>
      <p:sp>
        <p:nvSpPr>
          <p:cNvPr id="6" name="Text 0"/>
          <p:cNvSpPr txBox="1"/>
          <p:nvPr/>
        </p:nvSpPr>
        <p:spPr>
          <a:xfrm>
            <a:off x="634820" y="634828"/>
            <a:ext cx="6731045" cy="2257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7"/>
              </a:lnSpc>
              <a:buNone/>
            </a:pPr>
            <a:r>
              <a:rPr lang="en-US" sz="3388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Перспективы развития и возможные улучшения в области суммаризации текста с использованием нейросетевых технологий.</a:t>
            </a:r>
            <a:endParaRPr lang="en-US" sz="3388" dirty="0"/>
          </a:p>
        </p:txBody>
      </p:sp>
      <p:sp>
        <p:nvSpPr>
          <p:cNvPr id="7" name="Text 1"/>
          <p:cNvSpPr txBox="1"/>
          <p:nvPr/>
        </p:nvSpPr>
        <p:spPr>
          <a:xfrm>
            <a:off x="634820" y="3952366"/>
            <a:ext cx="6731045" cy="36562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24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Перспективы суммаризации</a:t>
            </a:r>
            <a:endParaRPr lang="en-US" sz="2400" dirty="0"/>
          </a:p>
        </p:txBody>
      </p:sp>
      <p:sp>
        <p:nvSpPr>
          <p:cNvPr id="8" name="Text 2"/>
          <p:cNvSpPr txBox="1"/>
          <p:nvPr/>
        </p:nvSpPr>
        <p:spPr>
          <a:xfrm>
            <a:off x="634820" y="6301843"/>
            <a:ext cx="6731045" cy="36562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 marL="0" indent="0" algn="l">
              <a:lnSpc>
                <a:spcPts val="2880"/>
              </a:lnSpc>
              <a:buNone/>
            </a:pPr>
            <a:r>
              <a:rPr lang="en-US" sz="24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Улучшения в суммаризации</a:t>
            </a:r>
            <a:endParaRPr lang="en-US" sz="2400" dirty="0"/>
          </a:p>
        </p:txBody>
      </p:sp>
      <p:sp>
        <p:nvSpPr>
          <p:cNvPr id="9" name="Text 3"/>
          <p:cNvSpPr txBox="1"/>
          <p:nvPr/>
        </p:nvSpPr>
        <p:spPr>
          <a:xfrm>
            <a:off x="634820" y="4444911"/>
            <a:ext cx="6731045" cy="1068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5"/>
              </a:lnSpc>
              <a:buNone/>
            </a:pPr>
            <a:r>
              <a:rPr lang="en-US" sz="1296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Суммаризация текста с применением нейросетевых методов является перспективным направлением, которое может значительно упростить работу с большими объёмами информации. Это особенно актуально в условиях постоянного увеличения объёмов данных и необходимости их быстрой обработки.</a:t>
            </a:r>
            <a:endParaRPr lang="en-US" sz="1296" dirty="0"/>
          </a:p>
        </p:txBody>
      </p:sp>
      <p:sp>
        <p:nvSpPr>
          <p:cNvPr id="10" name="Text 4"/>
          <p:cNvSpPr txBox="1"/>
          <p:nvPr/>
        </p:nvSpPr>
        <p:spPr>
          <a:xfrm>
            <a:off x="634820" y="6794574"/>
            <a:ext cx="6731045" cy="641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5"/>
              </a:lnSpc>
              <a:buNone/>
            </a:pPr>
            <a:r>
              <a:rPr lang="en-US" sz="1296" dirty="0">
                <a:solidFill>
                  <a:srgbClr val="3E2723"/>
                </a:solidFill>
                <a:latin typeface="Inter-Regular" pitchFamily="34" charset="0"/>
                <a:ea typeface="Inter-Regular" pitchFamily="34" charset="-122"/>
                <a:cs typeface="Inter-Regular" pitchFamily="34" charset="-120"/>
              </a:rPr>
              <a:t>В будущем суммаризация может стать ещё более эффективной благодаря развитию нейросетевых технологий. Улучшения могут коснуться как качества получаемых резюме, так и скорости работы алгоритмов.</a:t>
            </a:r>
            <a:endParaRPr lang="en-US" sz="129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3FBE4E6F-7246-1D1F-5D1B-05CB7DD8FA9F}"/>
              </a:ext>
            </a:extLst>
          </p:cNvPr>
          <p:cNvSpPr txBox="1"/>
          <p:nvPr/>
        </p:nvSpPr>
        <p:spPr>
          <a:xfrm>
            <a:off x="243840" y="1347647"/>
            <a:ext cx="6850380" cy="6758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algn="ctr">
              <a:lnSpc>
                <a:spcPct val="107000"/>
              </a:lnSpc>
              <a:spcAft>
                <a:spcPts val="800"/>
              </a:spcAft>
            </a:pPr>
            <a:r>
              <a:rPr lang="ru-RU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Датасеты на английском языке:</a:t>
            </a:r>
            <a:endParaRPr lang="ru-RU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ru-RU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CNN/</a:t>
            </a:r>
            <a:r>
              <a:rPr lang="ru-RU" sz="14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DailyMail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Один из самых популярных наборов данных для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абстрактивной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суммаризации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новостных статей. Он содержит новости и их краткие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саммари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CNN/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DailyMail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ru-RU" sz="14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XSum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Этот набор данных содержит статьи BBC News и их краткие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абстрактивные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саммари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Отличается тем, что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саммари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достаточно краткие и емкие.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XSum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ru-RU" sz="14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Gigaword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Классический набор данных для экстрактивной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суммаризации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который включает короткие заголовки и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саммари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новостных статей.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Gigaword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ru-RU" sz="14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BigPatent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Набор данных, состоящий из патентных заявок и их кратких рефератов. Полезен для тестирования моделей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суммаризации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на длинных текстах.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BigPatent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ru-RU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Multi-News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Набор данных, содержащий статьи с несколькими источниками новостей, использующийся для создания сводок, объединяющих информацию из нескольких статей.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Multi-News Dataset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C41193-30B9-F950-6E89-335AF30CBE39}"/>
              </a:ext>
            </a:extLst>
          </p:cNvPr>
          <p:cNvSpPr txBox="1"/>
          <p:nvPr/>
        </p:nvSpPr>
        <p:spPr>
          <a:xfrm>
            <a:off x="7703820" y="1344368"/>
            <a:ext cx="7040880" cy="6988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algn="ctr">
              <a:lnSpc>
                <a:spcPct val="107000"/>
              </a:lnSpc>
              <a:spcAft>
                <a:spcPts val="800"/>
              </a:spcAft>
            </a:pPr>
            <a:r>
              <a:rPr lang="ru-RU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Датасеты на русском языке: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ru-RU" sz="14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RuSumRus</a:t>
            </a:r>
            <a:r>
              <a:rPr lang="ru-RU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(Russian </a:t>
            </a:r>
            <a:r>
              <a:rPr lang="ru-RU" sz="14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Summarization</a:t>
            </a:r>
            <a:r>
              <a:rPr lang="ru-RU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Dataset)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Один из крупнейших русскоязычных наборов данных для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суммаризации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Содержит новости и их краткие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абстрактивные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саммари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</a:t>
            </a:r>
            <a:r>
              <a:rPr lang="ru-RU" sz="1400" u="sng" kern="100" dirty="0" err="1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RuSumRus</a:t>
            </a:r>
            <a:r>
              <a:rPr lang="ru-RU" sz="14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ru-RU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Gazeta Dataset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Этот набор данных состоит из новостных статей с сайта "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Газета.ру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", где каждое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саммари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было создано вручную.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Gazeta Dataset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</a:t>
            </a:r>
            <a:r>
              <a:rPr lang="ru-RU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TASS Ru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Набор данных, состоящий из русскоязычных новостных статей с аннотациями. Используется для задач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суммаризации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классификации текста.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</a:t>
            </a:r>
            <a:r>
              <a:rPr lang="ru-RU" sz="14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TASS Ru Dataset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</a:t>
            </a:r>
            <a:r>
              <a:rPr lang="ru-RU" sz="14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OpenSubtitles</a:t>
            </a:r>
            <a:r>
              <a:rPr lang="ru-RU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(Russian)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Огромный набор данных субтитров для фильмов и сериалов. Хотя основное использование — это задачи перевода и генерации диалогов, он также подходит для экстрактивной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суммаризации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OpenSubtitles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</a:t>
            </a:r>
            <a:r>
              <a:rPr lang="ru-RU" sz="14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Taiga</a:t>
            </a:r>
            <a:endParaRPr lang="ru-RU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Этот набор данных включает русскоязычные тексты из различных источников, таких как новостные сайты, книги и форумы. Может использоваться для задач генерации и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суммаризации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текста.</a:t>
            </a:r>
          </a:p>
          <a:p>
            <a:pPr marL="2857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Ссылка: </a:t>
            </a:r>
            <a:r>
              <a:rPr lang="ru-RU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Taiga</a:t>
            </a:r>
            <a:r>
              <a:rPr lang="ru-RU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Dataset</a:t>
            </a:r>
          </a:p>
        </p:txBody>
      </p:sp>
      <p:sp>
        <p:nvSpPr>
          <p:cNvPr id="15" name="Text 0">
            <a:extLst>
              <a:ext uri="{FF2B5EF4-FFF2-40B4-BE49-F238E27FC236}">
                <a16:creationId xmlns:a16="http://schemas.microsoft.com/office/drawing/2014/main" id="{40C3B0A4-F71D-D11C-F263-FEEEECD1CD24}"/>
              </a:ext>
            </a:extLst>
          </p:cNvPr>
          <p:cNvSpPr txBox="1"/>
          <p:nvPr/>
        </p:nvSpPr>
        <p:spPr>
          <a:xfrm>
            <a:off x="4612650" y="442382"/>
            <a:ext cx="4683750" cy="583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42"/>
              </a:lnSpc>
              <a:buNone/>
            </a:pPr>
            <a:r>
              <a:rPr lang="ru-RU" sz="28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Данные для обучения модели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24116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0">
            <a:extLst>
              <a:ext uri="{FF2B5EF4-FFF2-40B4-BE49-F238E27FC236}">
                <a16:creationId xmlns:a16="http://schemas.microsoft.com/office/drawing/2014/main" id="{40C3B0A4-F71D-D11C-F263-FEEEECD1CD24}"/>
              </a:ext>
            </a:extLst>
          </p:cNvPr>
          <p:cNvSpPr txBox="1"/>
          <p:nvPr/>
        </p:nvSpPr>
        <p:spPr>
          <a:xfrm>
            <a:off x="6053032" y="442382"/>
            <a:ext cx="1971030" cy="5831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742"/>
              </a:lnSpc>
              <a:buNone/>
            </a:pPr>
            <a:r>
              <a:rPr lang="ru-RU" sz="2800" dirty="0"/>
              <a:t>Литература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1C6868-F372-86A3-8EA8-788C13483916}"/>
              </a:ext>
            </a:extLst>
          </p:cNvPr>
          <p:cNvSpPr txBox="1"/>
          <p:nvPr/>
        </p:nvSpPr>
        <p:spPr>
          <a:xfrm>
            <a:off x="396240" y="1683455"/>
            <a:ext cx="61874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1. T. </a:t>
            </a:r>
            <a:r>
              <a:rPr lang="ru-RU" dirty="0" err="1"/>
              <a:t>Kumar</a:t>
            </a:r>
            <a:r>
              <a:rPr lang="ru-RU" dirty="0"/>
              <a:t>, "</a:t>
            </a:r>
            <a:r>
              <a:rPr lang="ru-RU" dirty="0" err="1"/>
              <a:t>Automatic</a:t>
            </a:r>
            <a:r>
              <a:rPr lang="ru-RU" dirty="0"/>
              <a:t> Text </a:t>
            </a:r>
            <a:r>
              <a:rPr lang="ru-RU" dirty="0" err="1"/>
              <a:t>Summarization</a:t>
            </a:r>
            <a:r>
              <a:rPr lang="ru-RU" dirty="0"/>
              <a:t>," </a:t>
            </a:r>
            <a:r>
              <a:rPr lang="ru-RU" dirty="0" err="1"/>
              <a:t>Rourkela</a:t>
            </a:r>
            <a:r>
              <a:rPr lang="ru-RU" dirty="0"/>
              <a:t>, 2014. </a:t>
            </a:r>
          </a:p>
          <a:p>
            <a:endParaRPr lang="ru-RU" dirty="0"/>
          </a:p>
          <a:p>
            <a:r>
              <a:rPr lang="ru-RU" dirty="0"/>
              <a:t>2. P.J. </a:t>
            </a:r>
            <a:r>
              <a:rPr lang="ru-RU" dirty="0" err="1"/>
              <a:t>Patel</a:t>
            </a:r>
            <a:r>
              <a:rPr lang="ru-RU" dirty="0"/>
              <a:t>, "https://machinelearningmastery.com/gentle-introduction-text-summarization/," International Journal Of Engineering And Computer Science, p. 5, 2015.  </a:t>
            </a:r>
          </a:p>
          <a:p>
            <a:endParaRPr lang="ru-RU" dirty="0"/>
          </a:p>
          <a:p>
            <a:r>
              <a:rPr lang="ru-RU" dirty="0"/>
              <a:t>3. A.  </a:t>
            </a:r>
            <a:r>
              <a:rPr lang="ru-RU" dirty="0" err="1"/>
              <a:t>Jain</a:t>
            </a:r>
            <a:r>
              <a:rPr lang="ru-RU" dirty="0"/>
              <a:t>,  "</a:t>
            </a:r>
            <a:r>
              <a:rPr lang="ru-RU" dirty="0" err="1"/>
              <a:t>Automatic</a:t>
            </a:r>
            <a:r>
              <a:rPr lang="ru-RU" dirty="0"/>
              <a:t>  </a:t>
            </a:r>
            <a:r>
              <a:rPr lang="ru-RU" dirty="0" err="1"/>
              <a:t>Extractive</a:t>
            </a:r>
            <a:r>
              <a:rPr lang="ru-RU" dirty="0"/>
              <a:t>  Text  </a:t>
            </a:r>
            <a:r>
              <a:rPr lang="ru-RU" dirty="0" err="1"/>
              <a:t>Summarization</a:t>
            </a:r>
            <a:r>
              <a:rPr lang="ru-RU" dirty="0"/>
              <a:t>  </a:t>
            </a:r>
            <a:r>
              <a:rPr lang="ru-RU" dirty="0" err="1"/>
              <a:t>using</a:t>
            </a:r>
            <a:r>
              <a:rPr lang="ru-RU" dirty="0"/>
              <a:t>  TF-IDF,"  1  </a:t>
            </a:r>
            <a:r>
              <a:rPr lang="ru-RU" dirty="0" err="1"/>
              <a:t>April</a:t>
            </a:r>
            <a:r>
              <a:rPr lang="ru-RU" dirty="0"/>
              <a:t>  2019.  [Online]. </a:t>
            </a:r>
          </a:p>
          <a:p>
            <a:r>
              <a:rPr lang="ru-RU" dirty="0" err="1"/>
              <a:t>Available</a:t>
            </a:r>
            <a:r>
              <a:rPr lang="ru-RU" dirty="0"/>
              <a:t>: https://medium.com/voice-tech-podcast/automatic-extractive-text-summarization-using-tfidf-3fc9a7b26f5. </a:t>
            </a:r>
          </a:p>
          <a:p>
            <a:endParaRPr lang="ru-RU" dirty="0"/>
          </a:p>
          <a:p>
            <a:r>
              <a:rPr lang="ru-RU" dirty="0"/>
              <a:t>4. A. </a:t>
            </a:r>
            <a:r>
              <a:rPr lang="ru-RU" dirty="0" err="1"/>
              <a:t>Panchal</a:t>
            </a:r>
            <a:r>
              <a:rPr lang="ru-RU" dirty="0"/>
              <a:t>, "NLP—Text </a:t>
            </a:r>
            <a:r>
              <a:rPr lang="ru-RU" dirty="0" err="1"/>
              <a:t>Summarization</a:t>
            </a:r>
            <a:r>
              <a:rPr lang="ru-RU" dirty="0"/>
              <a:t> </a:t>
            </a:r>
            <a:r>
              <a:rPr lang="ru-RU" dirty="0" err="1"/>
              <a:t>using</a:t>
            </a:r>
            <a:r>
              <a:rPr lang="ru-RU" dirty="0"/>
              <a:t> NLTK: TF-IDF </a:t>
            </a:r>
            <a:r>
              <a:rPr lang="ru-RU" dirty="0" err="1"/>
              <a:t>Algorithm</a:t>
            </a:r>
            <a:r>
              <a:rPr lang="ru-RU" dirty="0"/>
              <a:t>," 10 </a:t>
            </a:r>
            <a:r>
              <a:rPr lang="ru-RU" dirty="0" err="1"/>
              <a:t>June</a:t>
            </a:r>
            <a:r>
              <a:rPr lang="ru-RU" dirty="0"/>
              <a:t> 2019. [Online]. </a:t>
            </a:r>
          </a:p>
          <a:p>
            <a:r>
              <a:rPr lang="ru-RU" dirty="0" err="1"/>
              <a:t>Available</a:t>
            </a:r>
            <a:r>
              <a:rPr lang="ru-RU" dirty="0"/>
              <a:t>: https://towardsdatascience.com/text-summarization-using-tf-idf-e64a0644ace3.  </a:t>
            </a:r>
          </a:p>
          <a:p>
            <a:endParaRPr lang="ru-RU" dirty="0"/>
          </a:p>
          <a:p>
            <a:r>
              <a:rPr lang="ru-RU" dirty="0"/>
              <a:t>5. M.  </a:t>
            </a:r>
            <a:r>
              <a:rPr lang="ru-RU" dirty="0" err="1"/>
              <a:t>Mayo</a:t>
            </a:r>
            <a:r>
              <a:rPr lang="ru-RU" dirty="0"/>
              <a:t>,  "</a:t>
            </a:r>
            <a:r>
              <a:rPr lang="ru-RU" dirty="0" err="1"/>
              <a:t>Getting</a:t>
            </a:r>
            <a:r>
              <a:rPr lang="ru-RU" dirty="0"/>
              <a:t>  </a:t>
            </a:r>
            <a:r>
              <a:rPr lang="ru-RU" dirty="0" err="1"/>
              <a:t>Started</a:t>
            </a:r>
            <a:r>
              <a:rPr lang="ru-RU" dirty="0"/>
              <a:t>  </a:t>
            </a:r>
            <a:r>
              <a:rPr lang="ru-RU" dirty="0" err="1"/>
              <a:t>with</a:t>
            </a:r>
            <a:r>
              <a:rPr lang="ru-RU" dirty="0"/>
              <a:t>  </a:t>
            </a:r>
            <a:r>
              <a:rPr lang="ru-RU" dirty="0" err="1"/>
              <a:t>Automated</a:t>
            </a:r>
            <a:r>
              <a:rPr lang="ru-RU" dirty="0"/>
              <a:t>  Text  </a:t>
            </a:r>
            <a:r>
              <a:rPr lang="ru-RU" dirty="0" err="1"/>
              <a:t>Summarization</a:t>
            </a:r>
            <a:r>
              <a:rPr lang="ru-RU" dirty="0"/>
              <a:t>,"  </a:t>
            </a:r>
            <a:r>
              <a:rPr lang="ru-RU" dirty="0" err="1"/>
              <a:t>November</a:t>
            </a:r>
            <a:r>
              <a:rPr lang="ru-RU" dirty="0"/>
              <a:t>  2019.  [Online]. </a:t>
            </a:r>
          </a:p>
          <a:p>
            <a:r>
              <a:rPr lang="ru-RU" dirty="0" err="1"/>
              <a:t>Available</a:t>
            </a:r>
            <a:r>
              <a:rPr lang="ru-RU" dirty="0"/>
              <a:t>: https://www.kdnuggets.com/2019/11/getting-started-automated-text-summarization.html.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9B9566-D13A-CBB0-E691-BD1ACEDA80AF}"/>
              </a:ext>
            </a:extLst>
          </p:cNvPr>
          <p:cNvSpPr txBox="1"/>
          <p:nvPr/>
        </p:nvSpPr>
        <p:spPr>
          <a:xfrm>
            <a:off x="6583680" y="1667957"/>
            <a:ext cx="8527167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6. J. </a:t>
            </a:r>
            <a:r>
              <a:rPr lang="ru-RU" dirty="0" err="1"/>
              <a:t>Brownlee</a:t>
            </a:r>
            <a:r>
              <a:rPr lang="ru-RU" dirty="0"/>
              <a:t>, "A </a:t>
            </a:r>
            <a:r>
              <a:rPr lang="ru-RU" dirty="0" err="1"/>
              <a:t>Gentle</a:t>
            </a:r>
            <a:r>
              <a:rPr lang="ru-RU" dirty="0"/>
              <a:t> </a:t>
            </a:r>
            <a:r>
              <a:rPr lang="ru-RU" dirty="0" err="1"/>
              <a:t>Introduction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Text </a:t>
            </a:r>
            <a:r>
              <a:rPr lang="ru-RU" dirty="0" err="1"/>
              <a:t>Summarization</a:t>
            </a:r>
            <a:r>
              <a:rPr lang="ru-RU" dirty="0"/>
              <a:t>," 7 </a:t>
            </a:r>
            <a:r>
              <a:rPr lang="ru-RU" dirty="0" err="1"/>
              <a:t>August</a:t>
            </a:r>
            <a:r>
              <a:rPr lang="ru-RU" dirty="0"/>
              <a:t> 2019. [Online]. </a:t>
            </a:r>
            <a:r>
              <a:rPr lang="ru-RU" dirty="0" err="1"/>
              <a:t>Available</a:t>
            </a:r>
            <a:r>
              <a:rPr lang="ru-RU" dirty="0"/>
              <a:t>: </a:t>
            </a:r>
          </a:p>
          <a:p>
            <a:r>
              <a:rPr lang="ru-RU" dirty="0"/>
              <a:t>https://machinelearningmastery.com/gentle-introduction-text-summarization/. </a:t>
            </a:r>
          </a:p>
          <a:p>
            <a:endParaRPr lang="ru-RU" dirty="0"/>
          </a:p>
          <a:p>
            <a:r>
              <a:rPr lang="ru-RU" dirty="0"/>
              <a:t>7. A. </a:t>
            </a:r>
            <a:r>
              <a:rPr lang="ru-RU" dirty="0" err="1"/>
              <a:t>Opidi</a:t>
            </a:r>
            <a:r>
              <a:rPr lang="ru-RU" dirty="0"/>
              <a:t>, "A </a:t>
            </a:r>
            <a:r>
              <a:rPr lang="ru-RU" dirty="0" err="1"/>
              <a:t>Gentle</a:t>
            </a:r>
            <a:r>
              <a:rPr lang="ru-RU" dirty="0"/>
              <a:t> </a:t>
            </a:r>
            <a:r>
              <a:rPr lang="ru-RU" dirty="0" err="1"/>
              <a:t>Introduction</a:t>
            </a:r>
            <a:r>
              <a:rPr lang="ru-RU" dirty="0"/>
              <a:t> </a:t>
            </a:r>
            <a:r>
              <a:rPr lang="ru-RU" dirty="0" err="1"/>
              <a:t>to</a:t>
            </a:r>
            <a:r>
              <a:rPr lang="ru-RU" dirty="0"/>
              <a:t> Text </a:t>
            </a:r>
            <a:r>
              <a:rPr lang="ru-RU" dirty="0" err="1"/>
              <a:t>Summarization</a:t>
            </a:r>
            <a:r>
              <a:rPr lang="ru-RU" dirty="0"/>
              <a:t> in Machine Learning," 15 </a:t>
            </a:r>
            <a:r>
              <a:rPr lang="ru-RU" dirty="0" err="1"/>
              <a:t>April</a:t>
            </a:r>
            <a:r>
              <a:rPr lang="ru-RU" dirty="0"/>
              <a:t> 2019. </a:t>
            </a:r>
          </a:p>
          <a:p>
            <a:r>
              <a:rPr lang="ru-RU" dirty="0"/>
              <a:t>[Online].  </a:t>
            </a:r>
            <a:r>
              <a:rPr lang="ru-RU" dirty="0" err="1"/>
              <a:t>Available</a:t>
            </a:r>
            <a:r>
              <a:rPr lang="ru-RU" dirty="0"/>
              <a:t>:  https://blog.floydhub.com/gentle-introduction-to-text-summarization-in-machine-learning/. </a:t>
            </a:r>
          </a:p>
          <a:p>
            <a:endParaRPr lang="ru-RU" dirty="0"/>
          </a:p>
          <a:p>
            <a:r>
              <a:rPr lang="ru-RU" dirty="0"/>
              <a:t>8. H.  </a:t>
            </a:r>
            <a:r>
              <a:rPr lang="ru-RU" dirty="0" err="1"/>
              <a:t>Darji</a:t>
            </a:r>
            <a:r>
              <a:rPr lang="ru-RU" dirty="0"/>
              <a:t>,  "Text  </a:t>
            </a:r>
            <a:r>
              <a:rPr lang="ru-RU" dirty="0" err="1"/>
              <a:t>Summarization</a:t>
            </a:r>
            <a:r>
              <a:rPr lang="ru-RU" dirty="0"/>
              <a:t>-Key  </a:t>
            </a:r>
            <a:r>
              <a:rPr lang="ru-RU" dirty="0" err="1"/>
              <a:t>Concepts</a:t>
            </a:r>
            <a:r>
              <a:rPr lang="ru-RU" dirty="0"/>
              <a:t>,"  8  </a:t>
            </a:r>
            <a:r>
              <a:rPr lang="ru-RU" dirty="0" err="1"/>
              <a:t>January</a:t>
            </a:r>
            <a:r>
              <a:rPr lang="ru-RU" dirty="0"/>
              <a:t>  2020.  [Online].  </a:t>
            </a:r>
            <a:r>
              <a:rPr lang="ru-RU" dirty="0" err="1"/>
              <a:t>Available</a:t>
            </a:r>
            <a:r>
              <a:rPr lang="ru-RU" dirty="0"/>
              <a:t>: </a:t>
            </a:r>
          </a:p>
          <a:p>
            <a:r>
              <a:rPr lang="ru-RU" dirty="0"/>
              <a:t>https://medium.com/@harshdarji_15896/text-summarization-key-concepts-23df617bfb3e. </a:t>
            </a:r>
          </a:p>
          <a:p>
            <a:endParaRPr lang="ru-RU" dirty="0"/>
          </a:p>
          <a:p>
            <a:r>
              <a:rPr lang="ru-RU" dirty="0"/>
              <a:t>9. </a:t>
            </a:r>
            <a:r>
              <a:rPr lang="ru-RU" dirty="0" err="1"/>
              <a:t>Dilawari</a:t>
            </a:r>
            <a:r>
              <a:rPr lang="ru-RU" dirty="0"/>
              <a:t>, M. U.  G. </a:t>
            </a:r>
            <a:r>
              <a:rPr lang="ru-RU" dirty="0" err="1"/>
              <a:t>Khan</a:t>
            </a:r>
            <a:r>
              <a:rPr lang="ru-RU" dirty="0"/>
              <a:t>, S.  </a:t>
            </a:r>
            <a:r>
              <a:rPr lang="ru-RU" dirty="0" err="1"/>
              <a:t>Saleem</a:t>
            </a:r>
            <a:r>
              <a:rPr lang="ru-RU" dirty="0"/>
              <a:t>, </a:t>
            </a:r>
            <a:r>
              <a:rPr lang="ru-RU" dirty="0" err="1"/>
              <a:t>Zahoor-Ur-Rehman</a:t>
            </a:r>
            <a:r>
              <a:rPr lang="ru-RU" dirty="0"/>
              <a:t>  </a:t>
            </a:r>
            <a:r>
              <a:rPr lang="ru-RU" dirty="0" err="1"/>
              <a:t>and</a:t>
            </a:r>
            <a:r>
              <a:rPr lang="ru-RU" dirty="0"/>
              <a:t>  F. S.  </a:t>
            </a:r>
            <a:r>
              <a:rPr lang="ru-RU" dirty="0" err="1"/>
              <a:t>Shaikh</a:t>
            </a:r>
            <a:r>
              <a:rPr lang="ru-RU" dirty="0"/>
              <a:t>,  "</a:t>
            </a:r>
            <a:r>
              <a:rPr lang="ru-RU" dirty="0" err="1"/>
              <a:t>Neural</a:t>
            </a:r>
            <a:r>
              <a:rPr lang="ru-RU" dirty="0"/>
              <a:t>  </a:t>
            </a:r>
            <a:r>
              <a:rPr lang="ru-RU" dirty="0" err="1"/>
              <a:t>Attention</a:t>
            </a:r>
            <a:r>
              <a:rPr lang="ru-RU" dirty="0"/>
              <a:t>  Model  </a:t>
            </a:r>
            <a:r>
              <a:rPr lang="ru-RU" dirty="0" err="1"/>
              <a:t>for</a:t>
            </a:r>
            <a:r>
              <a:rPr lang="ru-RU" dirty="0"/>
              <a:t>  </a:t>
            </a:r>
            <a:r>
              <a:rPr lang="ru-RU" dirty="0" err="1"/>
              <a:t>Abstractive</a:t>
            </a:r>
            <a:r>
              <a:rPr lang="ru-RU" dirty="0"/>
              <a:t>  Text </a:t>
            </a:r>
          </a:p>
          <a:p>
            <a:r>
              <a:rPr lang="ru-RU" dirty="0" err="1"/>
              <a:t>Summarization</a:t>
            </a:r>
            <a:r>
              <a:rPr lang="ru-RU" dirty="0"/>
              <a:t>  </a:t>
            </a:r>
            <a:r>
              <a:rPr lang="ru-RU" dirty="0" err="1"/>
              <a:t>Using</a:t>
            </a:r>
            <a:r>
              <a:rPr lang="ru-RU" dirty="0"/>
              <a:t>  </a:t>
            </a:r>
            <a:r>
              <a:rPr lang="ru-RU" dirty="0" err="1"/>
              <a:t>Linguistic</a:t>
            </a:r>
            <a:r>
              <a:rPr lang="ru-RU" dirty="0"/>
              <a:t>  </a:t>
            </a:r>
            <a:r>
              <a:rPr lang="ru-RU" dirty="0" err="1"/>
              <a:t>Feature</a:t>
            </a:r>
            <a:r>
              <a:rPr lang="ru-RU" dirty="0"/>
              <a:t>  Space,"  in  IEEE  Access,  </a:t>
            </a:r>
            <a:r>
              <a:rPr lang="ru-RU" dirty="0" err="1"/>
              <a:t>vol</a:t>
            </a:r>
            <a:r>
              <a:rPr lang="ru-RU" dirty="0"/>
              <a:t>.  11,  </a:t>
            </a:r>
            <a:r>
              <a:rPr lang="ru-RU" dirty="0" err="1"/>
              <a:t>pp</a:t>
            </a:r>
            <a:r>
              <a:rPr lang="ru-RU" dirty="0"/>
              <a:t>.  23557-23564,  2023,  </a:t>
            </a:r>
            <a:r>
              <a:rPr lang="ru-RU" dirty="0" err="1"/>
              <a:t>doi</a:t>
            </a:r>
            <a:r>
              <a:rPr lang="ru-RU" dirty="0"/>
              <a:t>: </a:t>
            </a:r>
          </a:p>
          <a:p>
            <a:r>
              <a:rPr lang="ru-RU" dirty="0"/>
              <a:t>10.1109/ACCESS.2023.3249783. </a:t>
            </a:r>
          </a:p>
          <a:p>
            <a:r>
              <a:rPr lang="ru-RU" dirty="0"/>
              <a:t> </a:t>
            </a:r>
          </a:p>
          <a:p>
            <a:r>
              <a:rPr lang="ru-RU" dirty="0"/>
              <a:t>10. Á.  </a:t>
            </a:r>
            <a:r>
              <a:rPr lang="ru-RU" dirty="0" err="1"/>
              <a:t>Hernández-Castañeda</a:t>
            </a:r>
            <a:r>
              <a:rPr lang="ru-RU" dirty="0"/>
              <a:t>,  R.  A.  </a:t>
            </a:r>
            <a:r>
              <a:rPr lang="ru-RU" dirty="0" err="1"/>
              <a:t>García-Hernández</a:t>
            </a:r>
            <a:r>
              <a:rPr lang="ru-RU" dirty="0"/>
              <a:t>  </a:t>
            </a:r>
            <a:r>
              <a:rPr lang="ru-RU" dirty="0" err="1"/>
              <a:t>and</a:t>
            </a:r>
            <a:r>
              <a:rPr lang="ru-RU" dirty="0"/>
              <a:t> Y.  </a:t>
            </a:r>
            <a:r>
              <a:rPr lang="ru-RU" dirty="0" err="1"/>
              <a:t>Ledeneva</a:t>
            </a:r>
            <a:r>
              <a:rPr lang="ru-RU" dirty="0"/>
              <a:t>,  "</a:t>
            </a:r>
            <a:r>
              <a:rPr lang="ru-RU" dirty="0" err="1"/>
              <a:t>Toward</a:t>
            </a:r>
            <a:r>
              <a:rPr lang="ru-RU" dirty="0"/>
              <a:t>  </a:t>
            </a:r>
            <a:r>
              <a:rPr lang="ru-RU" dirty="0" err="1"/>
              <a:t>the</a:t>
            </a:r>
            <a:r>
              <a:rPr lang="ru-RU" dirty="0"/>
              <a:t>  </a:t>
            </a:r>
            <a:r>
              <a:rPr lang="ru-RU" dirty="0" err="1"/>
              <a:t>Automatic</a:t>
            </a:r>
            <a:r>
              <a:rPr lang="ru-RU" dirty="0"/>
              <a:t>  Generation of  </a:t>
            </a:r>
            <a:r>
              <a:rPr lang="ru-RU" dirty="0" err="1"/>
              <a:t>an</a:t>
            </a:r>
            <a:r>
              <a:rPr lang="ru-RU" dirty="0"/>
              <a:t>  </a:t>
            </a:r>
            <a:r>
              <a:rPr lang="ru-RU" dirty="0" err="1"/>
              <a:t>Objective</a:t>
            </a:r>
            <a:r>
              <a:rPr lang="ru-RU" dirty="0"/>
              <a:t> </a:t>
            </a:r>
          </a:p>
          <a:p>
            <a:r>
              <a:rPr lang="ru-RU" dirty="0" err="1"/>
              <a:t>Function</a:t>
            </a:r>
            <a:r>
              <a:rPr lang="ru-RU" dirty="0"/>
              <a:t>  </a:t>
            </a:r>
            <a:r>
              <a:rPr lang="ru-RU" dirty="0" err="1"/>
              <a:t>for</a:t>
            </a:r>
            <a:r>
              <a:rPr lang="ru-RU" dirty="0"/>
              <a:t>  </a:t>
            </a:r>
            <a:r>
              <a:rPr lang="ru-RU" dirty="0" err="1"/>
              <a:t>Extractive</a:t>
            </a:r>
            <a:r>
              <a:rPr lang="ru-RU" dirty="0"/>
              <a:t>  Text  </a:t>
            </a:r>
            <a:r>
              <a:rPr lang="ru-RU" dirty="0" err="1"/>
              <a:t>Summarization</a:t>
            </a:r>
            <a:r>
              <a:rPr lang="ru-RU" dirty="0"/>
              <a:t>,"  in  IEEE  Access,  </a:t>
            </a:r>
            <a:r>
              <a:rPr lang="ru-RU" dirty="0" err="1"/>
              <a:t>vol</a:t>
            </a:r>
            <a:r>
              <a:rPr lang="ru-RU" dirty="0"/>
              <a:t>.  11,  </a:t>
            </a:r>
            <a:r>
              <a:rPr lang="ru-RU" dirty="0" err="1"/>
              <a:t>pp</a:t>
            </a:r>
            <a:r>
              <a:rPr lang="ru-RU" dirty="0"/>
              <a:t>.  51455-51464,  2023,  </a:t>
            </a:r>
            <a:r>
              <a:rPr lang="ru-RU" dirty="0" err="1"/>
              <a:t>doi</a:t>
            </a:r>
            <a:r>
              <a:rPr lang="ru-RU" dirty="0"/>
              <a:t>: </a:t>
            </a:r>
          </a:p>
          <a:p>
            <a:r>
              <a:rPr lang="ru-RU" dirty="0"/>
              <a:t>10.1109/ACCESS.2023.3279101. </a:t>
            </a:r>
          </a:p>
          <a:p>
            <a:endParaRPr lang="ru-RU" dirty="0"/>
          </a:p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7572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9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5476" y="1904855"/>
            <a:ext cx="888861" cy="888870"/>
          </a:xfrm>
          <a:prstGeom prst="rect">
            <a:avLst/>
          </a:prstGeom>
        </p:spPr>
      </p:pic>
      <p:sp>
        <p:nvSpPr>
          <p:cNvPr id="3" name="Text 0"/>
          <p:cNvSpPr txBox="1"/>
          <p:nvPr/>
        </p:nvSpPr>
        <p:spPr>
          <a:xfrm>
            <a:off x="2793885" y="3047955"/>
            <a:ext cx="9652043" cy="2031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8000"/>
              </a:lnSpc>
              <a:buNone/>
            </a:pPr>
            <a:r>
              <a:rPr lang="en-US" sz="80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Спасибо за</a:t>
            </a:r>
            <a:endParaRPr lang="en-US" sz="8000" dirty="0"/>
          </a:p>
          <a:p>
            <a:pPr marL="0" indent="0" algn="ctr">
              <a:lnSpc>
                <a:spcPts val="8000"/>
              </a:lnSpc>
              <a:buNone/>
            </a:pPr>
            <a:r>
              <a:rPr lang="en-US" sz="80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внимание</a:t>
            </a:r>
            <a:endParaRPr lang="en-US" sz="8000" dirty="0"/>
          </a:p>
        </p:txBody>
      </p:sp>
      <p:sp>
        <p:nvSpPr>
          <p:cNvPr id="6" name="Text 3"/>
          <p:cNvSpPr txBox="1"/>
          <p:nvPr/>
        </p:nvSpPr>
        <p:spPr>
          <a:xfrm>
            <a:off x="10413978" y="7505783"/>
            <a:ext cx="4063900" cy="2285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800" dirty="0">
                <a:solidFill>
                  <a:srgbClr val="3E2723"/>
                </a:solidFill>
                <a:latin typeface="Inter-Bold" pitchFamily="34" charset="0"/>
                <a:ea typeface="Inter-Bold" pitchFamily="34" charset="-122"/>
                <a:cs typeface="Inter-Bold" pitchFamily="34" charset="-120"/>
              </a:rPr>
              <a:t>September 2024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1094</Words>
  <Application>Microsoft Office PowerPoint</Application>
  <PresentationFormat>Произвольный</PresentationFormat>
  <Paragraphs>110</Paragraphs>
  <Slides>9</Slides>
  <Notes>9</Notes>
  <HiddenSlides>2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Inter-Bold</vt:lpstr>
      <vt:lpstr>Inter-Regular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Ilya Abramychev</cp:lastModifiedBy>
  <cp:revision>7</cp:revision>
  <dcterms:created xsi:type="dcterms:W3CDTF">2024-09-29T17:09:44Z</dcterms:created>
  <dcterms:modified xsi:type="dcterms:W3CDTF">2024-12-25T09:53:56Z</dcterms:modified>
</cp:coreProperties>
</file>